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9"/>
  </p:notesMasterIdLst>
  <p:handoutMasterIdLst>
    <p:handoutMasterId r:id="rId20"/>
  </p:handoutMasterIdLst>
  <p:sldIdLst>
    <p:sldId id="256" r:id="rId3"/>
    <p:sldId id="265" r:id="rId4"/>
    <p:sldId id="338" r:id="rId5"/>
    <p:sldId id="343" r:id="rId6"/>
    <p:sldId id="339" r:id="rId7"/>
    <p:sldId id="344" r:id="rId8"/>
    <p:sldId id="340" r:id="rId9"/>
    <p:sldId id="345" r:id="rId10"/>
    <p:sldId id="341" r:id="rId11"/>
    <p:sldId id="346" r:id="rId12"/>
    <p:sldId id="337" r:id="rId13"/>
    <p:sldId id="320" r:id="rId14"/>
    <p:sldId id="342" r:id="rId15"/>
    <p:sldId id="336" r:id="rId16"/>
    <p:sldId id="334" r:id="rId17"/>
    <p:sldId id="335" r:id="rId18"/>
  </p:sldIdLst>
  <p:sldSz cx="9144000" cy="6858000" type="screen4x3"/>
  <p:notesSz cx="7315200" cy="9601200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ED0C8B"/>
    <a:srgbClr val="CBECDE"/>
    <a:srgbClr val="660033"/>
    <a:srgbClr val="370321"/>
    <a:srgbClr val="DA5C21"/>
    <a:srgbClr val="DA5C5D"/>
    <a:srgbClr val="FE1A02"/>
    <a:srgbClr val="FF5050"/>
    <a:srgbClr val="507AF2"/>
    <a:srgbClr val="00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43" autoAdjust="0"/>
    <p:restoredTop sz="84307" autoAdjust="0"/>
  </p:normalViewPr>
  <p:slideViewPr>
    <p:cSldViewPr>
      <p:cViewPr varScale="1">
        <p:scale>
          <a:sx n="75" d="100"/>
          <a:sy n="75" d="100"/>
        </p:scale>
        <p:origin x="-1038" y="-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846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00" d="100"/>
          <a:sy n="100" d="100"/>
        </p:scale>
        <p:origin x="-1476" y="-78"/>
      </p:cViewPr>
      <p:guideLst>
        <p:guide orient="horz" pos="2586"/>
        <p:guide pos="209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42713" y="0"/>
            <a:ext cx="3170637" cy="480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4747" tIns="42373" rIns="84747" bIns="42373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nl-NL" dirty="0"/>
          </a:p>
          <a:p>
            <a:pPr>
              <a:defRPr/>
            </a:pPr>
            <a:endParaRPr lang="nl-NL" dirty="0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6518" y="0"/>
            <a:ext cx="3170637" cy="480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4747" tIns="42373" rIns="84747" bIns="42373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nl-NL" dirty="0" smtClean="0"/>
          </a:p>
          <a:p>
            <a:pPr>
              <a:defRPr/>
            </a:pPr>
            <a:endParaRPr lang="nl-NL" dirty="0"/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42713" y="9120783"/>
            <a:ext cx="3170637" cy="480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4747" tIns="42373" rIns="84747" bIns="42373" numCol="1" anchor="b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nl-NL" dirty="0" err="1" smtClean="0"/>
              <a:t>RGBZ-werkgroep</a:t>
            </a:r>
            <a:r>
              <a:rPr lang="nl-NL" dirty="0" smtClean="0"/>
              <a:t> 8 mei 2012</a:t>
            </a:r>
            <a:endParaRPr lang="nl-NL" dirty="0"/>
          </a:p>
          <a:p>
            <a:pPr>
              <a:defRPr/>
            </a:pPr>
            <a:endParaRPr lang="nl-NL" dirty="0"/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6518" y="9120783"/>
            <a:ext cx="3170637" cy="480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4747" tIns="42373" rIns="84747" bIns="42373" numCol="1" anchor="b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09CC8D86-5F40-4C3A-9500-89EFDD8DA4CC}" type="slidenum">
              <a:rPr lang="nl-NL"/>
              <a:pPr>
                <a:defRPr/>
              </a:pPr>
              <a:t>‹nr.›</a:t>
            </a:fld>
            <a:endParaRPr lang="nl-NL"/>
          </a:p>
          <a:p>
            <a:pPr>
              <a:defRPr/>
            </a:pPr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257300" y="730250"/>
            <a:ext cx="4797425" cy="3597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307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31213" y="4560392"/>
            <a:ext cx="5851239" cy="431947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nl-NL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1" y="0"/>
            <a:ext cx="3173709" cy="4789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670911" algn="l"/>
                <a:tab pos="1341821" algn="l"/>
                <a:tab pos="2012732" algn="l"/>
                <a:tab pos="2683642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nl-NL"/>
              <a:t>Informatiemodel RSGB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139956" y="0"/>
            <a:ext cx="3173709" cy="4789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670911" algn="l"/>
                <a:tab pos="1341821" algn="l"/>
                <a:tab pos="2012732" algn="l"/>
                <a:tab pos="2683642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nl-NL"/>
              <a:t>2 juni 2010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1" y="9120783"/>
            <a:ext cx="3173709" cy="4789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670911" algn="l"/>
                <a:tab pos="1341821" algn="l"/>
                <a:tab pos="2012732" algn="l"/>
                <a:tab pos="2683642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nl-NL"/>
              <a:t>Workshop standaardisatie in stelsel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139956" y="9120783"/>
            <a:ext cx="3173709" cy="4789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670911" algn="l"/>
                <a:tab pos="1341821" algn="l"/>
                <a:tab pos="2012732" algn="l"/>
                <a:tab pos="2683642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34D13208-0805-4D8F-9178-F6C6A00929C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Informatiemodel RSGB</a:t>
            </a:r>
          </a:p>
        </p:txBody>
      </p:sp>
      <p:sp>
        <p:nvSpPr>
          <p:cNvPr id="11267" name="Rectangle 4"/>
          <p:cNvSpPr>
            <a:spLocks noGrp="1" noChangeArrowheads="1"/>
          </p:cNvSpPr>
          <p:nvPr>
            <p:ph type="dt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2 juni 2010</a:t>
            </a:r>
          </a:p>
        </p:txBody>
      </p:sp>
      <p:sp>
        <p:nvSpPr>
          <p:cNvPr id="11268" name="Rectangle 5"/>
          <p:cNvSpPr>
            <a:spLocks noGrp="1" noChangeArrowheads="1"/>
          </p:cNvSpPr>
          <p:nvPr>
            <p:ph type="ftr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Workshop standaardisatie in stelsel</a:t>
            </a:r>
          </a:p>
        </p:txBody>
      </p:sp>
      <p:sp>
        <p:nvSpPr>
          <p:cNvPr id="11269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E6DA90D-80E1-4585-94F8-14C74D72D13B}" type="slidenum">
              <a:rPr lang="nl-NL" smtClean="0"/>
              <a:pPr/>
              <a:t>1</a:t>
            </a:fld>
            <a:endParaRPr lang="nl-NL" smtClean="0"/>
          </a:p>
        </p:txBody>
      </p:sp>
      <p:sp>
        <p:nvSpPr>
          <p:cNvPr id="1127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30250"/>
            <a:ext cx="4799013" cy="359886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12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31213" y="4560392"/>
            <a:ext cx="5852774" cy="4320896"/>
          </a:xfrm>
          <a:noFill/>
          <a:ln/>
        </p:spPr>
        <p:txBody>
          <a:bodyPr wrap="none" anchor="ctr"/>
          <a:lstStyle/>
          <a:p>
            <a:endParaRPr lang="nl-NL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E0F9A-4B08-4E79-9827-984FD0CF4BE2}" type="slidenum">
              <a:rPr lang="nl-NL"/>
              <a:pPr>
                <a:defRPr/>
              </a:pPr>
              <a:t>‹nr.›</a:t>
            </a:fld>
            <a:fld id="{7E0738A9-B58F-4C5A-BB4E-F20A0A072FA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E3A055-105D-4752-8154-42421AB2DA84}" type="slidenum">
              <a:rPr lang="nl-NL"/>
              <a:pPr>
                <a:defRPr/>
              </a:pPr>
              <a:t>‹nr.›</a:t>
            </a:fld>
            <a:fld id="{33DE7FC7-AEC2-4C63-AE6C-4C4BF0AAD9A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910388" y="1604963"/>
            <a:ext cx="2151062" cy="452437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300788" cy="452437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3A1287-869D-4A79-B9AD-4027E1595485}" type="slidenum">
              <a:rPr lang="nl-NL"/>
              <a:pPr>
                <a:defRPr/>
              </a:pPr>
              <a:t>‹nr.›</a:t>
            </a:fld>
            <a:fld id="{F813F7A4-D918-49F8-8C57-69CD87B4517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F75226-3A1D-4ABD-B4B5-FA0010C4D0F3}" type="slidenum">
              <a:rPr lang="nl-NL"/>
              <a:pPr>
                <a:defRPr/>
              </a:pPr>
              <a:t>‹nr.›</a:t>
            </a:fld>
            <a:fld id="{58B25128-6C98-46C2-893D-FB6C9EB8052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 userDrawn="1"/>
        </p:nvSpPr>
        <p:spPr bwMode="auto">
          <a:xfrm>
            <a:off x="467544" y="188640"/>
            <a:ext cx="1080120" cy="1296144"/>
          </a:xfrm>
          <a:prstGeom prst="rect">
            <a:avLst/>
          </a:prstGeom>
          <a:solidFill>
            <a:schemeClr val="bg1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60033"/>
                </a:solidFill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spcAft>
                <a:spcPts val="0"/>
              </a:spcAft>
              <a:defRPr/>
            </a:lvl1pPr>
            <a:lvl2pPr>
              <a:spcBef>
                <a:spcPts val="0"/>
              </a:spcBef>
              <a:spcAft>
                <a:spcPts val="0"/>
              </a:spcAft>
              <a:defRPr sz="2000">
                <a:solidFill>
                  <a:srgbClr val="ED0C8B"/>
                </a:solidFill>
              </a:defRPr>
            </a:lvl2pPr>
            <a:lvl3pPr>
              <a:defRPr sz="1800">
                <a:solidFill>
                  <a:srgbClr val="ED0C8B"/>
                </a:solidFill>
              </a:defRPr>
            </a:lvl3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5B12CE-6DBC-45EE-8498-55E691D1C4D3}" type="slidenum">
              <a:rPr lang="nl-NL"/>
              <a:pPr>
                <a:defRPr/>
              </a:pPr>
              <a:t>‹nr.›</a:t>
            </a:fld>
            <a:fld id="{F4C801C1-DFE2-4FD7-AA45-24A787134AD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5EC9D0-0376-4460-A33B-D701F381BEA6}" type="slidenum">
              <a:rPr lang="nl-NL"/>
              <a:pPr>
                <a:defRPr/>
              </a:pPr>
              <a:t>‹nr.›</a:t>
            </a:fld>
            <a:fld id="{F5445802-9697-455A-9185-E36F7DE1995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84213" y="1500188"/>
            <a:ext cx="41529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989513" y="1500188"/>
            <a:ext cx="41529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AE4714-986D-47F7-9370-011343F7DEC9}" type="slidenum">
              <a:rPr lang="nl-NL"/>
              <a:pPr>
                <a:defRPr/>
              </a:pPr>
              <a:t>‹nr.›</a:t>
            </a:fld>
            <a:fld id="{73FB222E-C73C-4A4A-AE81-C5F1950847A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0B7D6B-9BFD-4603-B0AC-9692C9F7CD97}" type="slidenum">
              <a:rPr lang="nl-NL"/>
              <a:pPr>
                <a:defRPr/>
              </a:pPr>
              <a:t>‹nr.›</a:t>
            </a:fld>
            <a:fld id="{E1EECE85-356C-4F8C-9197-16F4BAF43D5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59BBB6-26D7-4AD6-BC90-541A01ED3C27}" type="slidenum">
              <a:rPr lang="nl-NL"/>
              <a:pPr>
                <a:defRPr/>
              </a:pPr>
              <a:t>‹nr.›</a:t>
            </a:fld>
            <a:fld id="{90C44ED8-320C-4FBB-B66A-82B1BEED67D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49FB9-55D0-47B2-8321-621203AA6535}" type="slidenum">
              <a:rPr lang="nl-NL"/>
              <a:pPr>
                <a:defRPr/>
              </a:pPr>
              <a:t>‹nr.›</a:t>
            </a:fld>
            <a:fld id="{2830F9BA-0D2B-401F-ABD8-0988FEE09B8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C7DE12-0038-4B67-BEA6-B1FA8980FC28}" type="slidenum">
              <a:rPr lang="nl-NL"/>
              <a:pPr>
                <a:defRPr/>
              </a:pPr>
              <a:t>‹nr.›</a:t>
            </a:fld>
            <a:fld id="{A0E98ABE-2B10-4D02-9AA5-D50FA11487F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19F01A-8BB7-4A1C-AE05-3A1B4FFF59A4}" type="slidenum">
              <a:rPr lang="nl-NL"/>
              <a:pPr>
                <a:defRPr/>
              </a:pPr>
              <a:t>‹nr.›</a:t>
            </a:fld>
            <a:fld id="{E89B35FD-A39A-4B28-BC91-890996AA8FD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19CF5C-9214-40D7-BBB5-E9640CA3F0A3}" type="slidenum">
              <a:rPr lang="nl-NL"/>
              <a:pPr>
                <a:defRPr/>
              </a:pPr>
              <a:t>‹nr.›</a:t>
            </a:fld>
            <a:fld id="{6A247BB9-1D5B-46DB-A01A-281D4722A4F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38360A-5525-4D7D-802C-23DE395CC732}" type="slidenum">
              <a:rPr lang="nl-NL"/>
              <a:pPr>
                <a:defRPr/>
              </a:pPr>
              <a:t>‹nr.›</a:t>
            </a:fld>
            <a:fld id="{DD9191A7-9158-4811-AE06-233A510F757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972300" y="273050"/>
            <a:ext cx="2170113" cy="5751513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362700" cy="5751513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90F543-54AA-4AA6-A911-09D6C31C8D40}" type="slidenum">
              <a:rPr lang="nl-NL"/>
              <a:pPr>
                <a:defRPr/>
              </a:pPr>
              <a:t>‹nr.›</a:t>
            </a:fld>
            <a:fld id="{3CB8260E-8CBD-463E-A305-3B73A536BC0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C16BC3-6CE3-4ABF-A2FD-199EA0E8BD03}" type="slidenum">
              <a:rPr lang="nl-NL"/>
              <a:pPr>
                <a:defRPr/>
              </a:pPr>
              <a:t>‹nr.›</a:t>
            </a:fld>
            <a:fld id="{353E31DF-49D1-4C8F-A6CE-0868FB8A2CE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FDB1A-5587-4259-9749-BA47CA6D9477}" type="slidenum">
              <a:rPr lang="nl-NL"/>
              <a:pPr>
                <a:defRPr/>
              </a:pPr>
              <a:t>‹nr.›</a:t>
            </a:fld>
            <a:fld id="{6F4BE32E-F54D-4D13-9CF1-DD736D91309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8B33EF-A97D-4B48-A2E8-A8285C948751}" type="slidenum">
              <a:rPr lang="nl-NL"/>
              <a:pPr>
                <a:defRPr/>
              </a:pPr>
              <a:t>‹nr.›</a:t>
            </a:fld>
            <a:fld id="{755DE613-6C8F-47D5-92E7-9E6427B57C4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6693D-DEB7-4423-B1D2-4115C57D7292}" type="slidenum">
              <a:rPr lang="nl-NL"/>
              <a:pPr>
                <a:defRPr/>
              </a:pPr>
              <a:t>‹nr.›</a:t>
            </a:fld>
            <a:fld id="{C68BF850-812C-4601-AB7A-732D890427B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FFC65F-AA69-45C7-B820-7C283D1F4C17}" type="slidenum">
              <a:rPr lang="nl-NL"/>
              <a:pPr>
                <a:defRPr/>
              </a:pPr>
              <a:t>‹nr.›</a:t>
            </a:fld>
            <a:fld id="{07F74342-9382-498C-8AAC-237B7ECC85D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17D9F-118E-499A-BA6C-FC5CDE574CEF}" type="slidenum">
              <a:rPr lang="nl-NL"/>
              <a:pPr>
                <a:defRPr/>
              </a:pPr>
              <a:t>‹nr.›</a:t>
            </a:fld>
            <a:fld id="{9997ACA7-930C-4DCD-ADAE-7ADF011C3C8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F18EF6-E2DD-4199-BF1A-1D0A63A86CC2}" type="slidenum">
              <a:rPr lang="nl-NL"/>
              <a:pPr>
                <a:defRPr/>
              </a:pPr>
              <a:t>‹nr.›</a:t>
            </a:fld>
            <a:fld id="{15BD5F8F-5068-49DB-8B7B-EF79CD66014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pic>
        <p:nvPicPr>
          <p:cNvPr id="1027" name="Picture 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sp>
        <p:nvSpPr>
          <p:cNvPr id="102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852738" y="3105150"/>
            <a:ext cx="6208712" cy="2235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0000" tIns="45000" rIns="90000" bIns="450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titeltekst te bewerkenClick to edit Master title style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2000"/>
              </a:lnSpc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0C01738C-AABC-4DA4-AA5C-C09300820BF6}" type="slidenum">
              <a:rPr lang="nl-NL"/>
              <a:pPr>
                <a:defRPr/>
              </a:pPr>
              <a:t>‹nr.›</a:t>
            </a:fld>
            <a:fld id="{4D2A1112-BB29-4AB9-805E-5F5C3ECCC71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2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overzichtstekst te bewerken</a:t>
            </a:r>
          </a:p>
          <a:p>
            <a:pPr lvl="1"/>
            <a:r>
              <a:rPr lang="en-GB" smtClean="0"/>
              <a:t>Tweede overzichtsniveau</a:t>
            </a:r>
          </a:p>
          <a:p>
            <a:pPr lvl="2"/>
            <a:r>
              <a:rPr lang="en-GB" smtClean="0"/>
              <a:t>Derde overzichtsniveau</a:t>
            </a:r>
          </a:p>
          <a:p>
            <a:pPr lvl="3"/>
            <a:r>
              <a:rPr lang="en-GB" smtClean="0"/>
              <a:t>Vierde overzichtsniveau</a:t>
            </a:r>
          </a:p>
          <a:p>
            <a:pPr lvl="4"/>
            <a:r>
              <a:rPr lang="en-GB" smtClean="0"/>
              <a:t>Vijfde overzichtsniveau</a:t>
            </a:r>
          </a:p>
          <a:p>
            <a:pPr lvl="4"/>
            <a:r>
              <a:rPr lang="en-GB" smtClean="0"/>
              <a:t>Zesde overzichtsniveau</a:t>
            </a:r>
          </a:p>
          <a:p>
            <a:pPr lvl="4"/>
            <a:r>
              <a:rPr lang="en-GB" smtClean="0"/>
              <a:t>Zevende overzichtsniveau</a:t>
            </a:r>
          </a:p>
          <a:p>
            <a:pPr lvl="4"/>
            <a:r>
              <a:rPr lang="en-GB" smtClean="0"/>
              <a:t>Achtste overzichtsniveau</a:t>
            </a:r>
          </a:p>
          <a:p>
            <a:pPr lvl="4"/>
            <a:r>
              <a:rPr lang="en-GB" smtClean="0"/>
              <a:t>Negende overzichtsniveau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>
    <p:wipe dir="d"/>
  </p:transition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9pPr>
    </p:titleStyle>
    <p:bodyStyle>
      <a:lvl1pPr marL="342900" indent="-342900" algn="l" defTabSz="449263" rtl="0" eaLnBrk="0" fontAlgn="base" hangingPunct="0">
        <a:lnSpc>
          <a:spcPct val="101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2300" b="1">
          <a:solidFill>
            <a:srgbClr val="ED0C8B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101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2pPr>
      <a:lvl3pPr marL="11430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3pPr>
      <a:lvl4pPr marL="16002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4pPr>
      <a:lvl5pPr marL="20574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500188"/>
            <a:ext cx="8458200" cy="452437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overzichtstekst te bewerken</a:t>
            </a:r>
          </a:p>
          <a:p>
            <a:pPr lvl="1"/>
            <a:r>
              <a:rPr lang="en-GB" smtClean="0"/>
              <a:t>Tweede overzichtsniveau</a:t>
            </a:r>
          </a:p>
          <a:p>
            <a:pPr lvl="2"/>
            <a:r>
              <a:rPr lang="en-GB" smtClean="0"/>
              <a:t>Derde overzichtsniveau</a:t>
            </a:r>
          </a:p>
          <a:p>
            <a:pPr lvl="3"/>
            <a:r>
              <a:rPr lang="en-GB" smtClean="0"/>
              <a:t>Vierde overzichtsniveau</a:t>
            </a:r>
          </a:p>
          <a:p>
            <a:pPr lvl="4"/>
            <a:r>
              <a:rPr lang="en-GB" smtClean="0"/>
              <a:t>Vijfde overzichtsniveau</a:t>
            </a:r>
          </a:p>
          <a:p>
            <a:pPr lvl="4"/>
            <a:r>
              <a:rPr lang="en-GB" smtClean="0"/>
              <a:t>Zesde overzichtsniveau</a:t>
            </a:r>
          </a:p>
          <a:p>
            <a:pPr lvl="4"/>
            <a:r>
              <a:rPr lang="en-GB" smtClean="0"/>
              <a:t>Zevende overzichtsniveau</a:t>
            </a:r>
          </a:p>
          <a:p>
            <a:pPr lvl="4"/>
            <a:r>
              <a:rPr lang="en-GB" smtClean="0"/>
              <a:t>Achtste overzichtsniveau</a:t>
            </a:r>
          </a:p>
          <a:p>
            <a:pPr lvl="0"/>
            <a:r>
              <a:rPr lang="en-GB" smtClean="0"/>
              <a:t>Negende overzichtsniveauClick to edit Master text styles</a:t>
            </a:r>
          </a:p>
          <a:p>
            <a:pPr lvl="0"/>
            <a:r>
              <a:rPr lang="en-GB" smtClean="0"/>
              <a:t>Second level</a:t>
            </a:r>
          </a:p>
          <a:p>
            <a:pPr lvl="0"/>
            <a:r>
              <a:rPr lang="en-GB" smtClean="0"/>
              <a:t>Third level</a:t>
            </a:r>
          </a:p>
          <a:p>
            <a:pPr lvl="0"/>
            <a:r>
              <a:rPr lang="en-GB" smtClean="0"/>
              <a:t>Fourth level</a:t>
            </a:r>
          </a:p>
          <a:p>
            <a:pPr lvl="0"/>
            <a:r>
              <a:rPr lang="en-GB" smtClean="0"/>
              <a:t>Fifth level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2000"/>
              </a:lnSpc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F3B5C8F5-943F-40C8-894C-9CB46D51A852}" type="slidenum">
              <a:rPr lang="nl-NL"/>
              <a:pPr>
                <a:defRPr/>
              </a:pPr>
              <a:t>‹nr.›</a:t>
            </a:fld>
            <a:fld id="{D9D14FAB-80EF-4DEC-BE40-ED379138966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2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3050"/>
            <a:ext cx="8228013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titeltekst te bewerken</a:t>
            </a:r>
          </a:p>
        </p:txBody>
      </p:sp>
      <p:pic>
        <p:nvPicPr>
          <p:cNvPr id="2054" name="Picture 8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84213" y="333375"/>
            <a:ext cx="809625" cy="936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ipe dir="d"/>
  </p:transition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9pPr>
    </p:titleStyle>
    <p:bodyStyle>
      <a:lvl1pPr marL="342900" indent="-342900" algn="l" defTabSz="449263" rtl="0" eaLnBrk="0" fontAlgn="base" hangingPunct="0">
        <a:lnSpc>
          <a:spcPct val="101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2300" b="1">
          <a:solidFill>
            <a:srgbClr val="ED0C8B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101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2pPr>
      <a:lvl3pPr marL="11430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3pPr>
      <a:lvl4pPr marL="16002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4pPr>
      <a:lvl5pPr marL="20574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2852738" y="3105150"/>
            <a:ext cx="6210300" cy="2236788"/>
          </a:xfrm>
          <a:prstGeom prst="rect">
            <a:avLst/>
          </a:prstGeom>
          <a:solidFill>
            <a:srgbClr val="ED0C8B">
              <a:alpha val="39999"/>
            </a:srgbClr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lIns="90000" tIns="45000" rIns="90000" bIns="45000" anchor="ctr"/>
          <a:lstStyle/>
          <a:p>
            <a:pPr algn="ctr" hangingPunct="1">
              <a:lnSpc>
                <a:spcPct val="101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nl-NL" sz="4400" dirty="0" err="1" smtClean="0">
                <a:solidFill>
                  <a:schemeClr val="bg1"/>
                </a:solidFill>
                <a:latin typeface="Verdana" pitchFamily="34" charset="0"/>
              </a:rPr>
              <a:t>RGBZ-werkgroep</a:t>
            </a:r>
            <a:r>
              <a:rPr lang="nl-NL" sz="4400" dirty="0" smtClean="0">
                <a:solidFill>
                  <a:schemeClr val="bg1"/>
                </a:solidFill>
                <a:latin typeface="Verdana" pitchFamily="34" charset="0"/>
              </a:rPr>
              <a:t/>
            </a:r>
            <a:br>
              <a:rPr lang="nl-NL" sz="4400" dirty="0" smtClean="0">
                <a:solidFill>
                  <a:schemeClr val="bg1"/>
                </a:solidFill>
                <a:latin typeface="Verdana" pitchFamily="34" charset="0"/>
              </a:rPr>
            </a:br>
            <a:r>
              <a:rPr lang="nl-NL" sz="4400" dirty="0" smtClean="0">
                <a:solidFill>
                  <a:schemeClr val="bg1"/>
                </a:solidFill>
                <a:latin typeface="Verdana" pitchFamily="34" charset="0"/>
              </a:rPr>
              <a:t>12 juni 2012</a:t>
            </a:r>
            <a:endParaRPr lang="nl-NL" sz="4400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227013" y="6021288"/>
            <a:ext cx="5416550" cy="4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pPr hangingPunct="1">
              <a:lnSpc>
                <a:spcPct val="102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nl-NL" b="1" dirty="0" smtClean="0">
                <a:solidFill>
                  <a:schemeClr val="bg1"/>
                </a:solidFill>
                <a:latin typeface="Calibri" pitchFamily="34" charset="0"/>
              </a:rPr>
              <a:t>Arjan Kloosterboer</a:t>
            </a:r>
            <a:endParaRPr lang="nl-NL" b="1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Documenttypen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NEN: 	66</a:t>
            </a:r>
          </a:p>
          <a:p>
            <a:r>
              <a:rPr lang="nl-NL" dirty="0" smtClean="0"/>
              <a:t>KING: 	47</a:t>
            </a:r>
          </a:p>
          <a:p>
            <a:r>
              <a:rPr lang="nl-NL" dirty="0" smtClean="0"/>
              <a:t>				----</a:t>
            </a:r>
          </a:p>
          <a:p>
            <a:r>
              <a:rPr lang="nl-NL" dirty="0" smtClean="0"/>
              <a:t>Totaal:	113</a:t>
            </a:r>
          </a:p>
          <a:p>
            <a:endParaRPr lang="nl-NL" dirty="0" smtClean="0"/>
          </a:p>
          <a:p>
            <a:r>
              <a:rPr lang="nl-NL" dirty="0" smtClean="0"/>
              <a:t>Akkoord?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Of kan het (nog) minder?</a:t>
            </a:r>
            <a:endParaRPr lang="nl-NL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Agenda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1. Opening en mededelingen</a:t>
            </a:r>
          </a:p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2. Hoofd- en deelzaken</a:t>
            </a:r>
          </a:p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3. </a:t>
            </a:r>
            <a:r>
              <a:rPr lang="nl-NL" sz="2000" dirty="0" err="1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Zaaktype-specifieke</a:t>
            </a:r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 eigenschappen</a:t>
            </a:r>
          </a:p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4. Rollen in RSGB en procesmodellen</a:t>
            </a:r>
          </a:p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5. Documenttypen</a:t>
            </a:r>
          </a:p>
          <a:p>
            <a:r>
              <a:rPr lang="nl-NL" sz="2000" dirty="0" smtClean="0"/>
              <a:t>6. Klantcontacten </a:t>
            </a:r>
          </a:p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7. Status overige issues</a:t>
            </a:r>
          </a:p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8. Vervolg en afspraken</a:t>
            </a:r>
          </a:p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9. Rondvraag</a:t>
            </a:r>
          </a:p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10. Afsluiting</a:t>
            </a:r>
            <a:endParaRPr lang="nl-NL" sz="20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Afbakening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</p:nvPr>
        </p:nvGraphicFramePr>
        <p:xfrm>
          <a:off x="395536" y="2132856"/>
          <a:ext cx="8458200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9400"/>
                <a:gridCol w="2819400"/>
                <a:gridCol w="2819400"/>
              </a:tblGrid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Zaak-gerelateerd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Niet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dirty="0" err="1" smtClean="0"/>
                        <a:t>zaak-gerelateerd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Persoonlijk klantcontact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solidFill>
                      <a:srgbClr val="CBECDE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Anoniem </a:t>
                      </a:r>
                      <a:br>
                        <a:rPr lang="nl-NL" dirty="0" smtClean="0"/>
                      </a:br>
                      <a:r>
                        <a:rPr lang="nl-NL" dirty="0" smtClean="0"/>
                        <a:t>klantcontact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Informatie-ontvangst</a:t>
                      </a:r>
                      <a:r>
                        <a:rPr lang="nl-NL" dirty="0" smtClean="0"/>
                        <a:t>,</a:t>
                      </a:r>
                    </a:p>
                    <a:p>
                      <a:r>
                        <a:rPr lang="nl-NL" dirty="0" err="1" smtClean="0"/>
                        <a:t>Informatie-verzending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hthoek 5"/>
          <p:cNvSpPr/>
          <p:nvPr/>
        </p:nvSpPr>
        <p:spPr bwMode="auto">
          <a:xfrm>
            <a:off x="3347864" y="2204864"/>
            <a:ext cx="2664296" cy="504056"/>
          </a:xfrm>
          <a:prstGeom prst="rect">
            <a:avLst/>
          </a:prstGeom>
          <a:solidFill>
            <a:srgbClr val="FF0000"/>
          </a:solidFill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Modelleervoorstel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24744"/>
            <a:ext cx="8208912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hthoek 4"/>
          <p:cNvSpPr/>
          <p:nvPr/>
        </p:nvSpPr>
        <p:spPr bwMode="auto">
          <a:xfrm>
            <a:off x="5724128" y="1628800"/>
            <a:ext cx="1584176" cy="648072"/>
          </a:xfrm>
          <a:prstGeom prst="rect">
            <a:avLst/>
          </a:prstGeom>
          <a:solidFill>
            <a:schemeClr val="bg2">
              <a:lumMod val="20000"/>
              <a:lumOff val="80000"/>
              <a:alpha val="74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0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STATUS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Agenda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1. Opening en mededelingen</a:t>
            </a:r>
          </a:p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2. Hoofd- en deelzaken</a:t>
            </a:r>
          </a:p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3. </a:t>
            </a:r>
            <a:r>
              <a:rPr lang="nl-NL" sz="2000" dirty="0" err="1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Zaaktype-specifieke</a:t>
            </a:r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 eigenschappen</a:t>
            </a:r>
          </a:p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4. Rollen in RSGB en procesmodellen</a:t>
            </a:r>
          </a:p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5. Documenttypen</a:t>
            </a:r>
          </a:p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6. Klantcontacten </a:t>
            </a:r>
          </a:p>
          <a:p>
            <a:r>
              <a:rPr lang="nl-NL" sz="2000" dirty="0" smtClean="0"/>
              <a:t>7. Status overige issues</a:t>
            </a:r>
          </a:p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8. Vervolg en afspraken</a:t>
            </a:r>
          </a:p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9. Rondvraag</a:t>
            </a:r>
          </a:p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10. Afsluiting</a:t>
            </a:r>
            <a:endParaRPr lang="nl-NL" sz="20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Issues (overige), </a:t>
            </a:r>
            <a:br>
              <a:rPr lang="nl-NL" dirty="0" smtClean="0"/>
            </a:br>
            <a:r>
              <a:rPr lang="nl-NL" dirty="0" smtClean="0"/>
              <a:t>stand van zaken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nl-NL" dirty="0" smtClean="0"/>
              <a:t>Meer </a:t>
            </a:r>
            <a:r>
              <a:rPr lang="nl-NL" dirty="0" err="1" smtClean="0"/>
              <a:t>zaakobjecttypen</a:t>
            </a:r>
            <a:endParaRPr lang="nl-NL" dirty="0" smtClean="0"/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Discussie over noodzaak en oplossingsrichting gaande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Resultaattypen in RGBZ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Discussie gaande, tendens naar ‘niet’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Meer </a:t>
            </a:r>
            <a:r>
              <a:rPr lang="nl-NL" dirty="0" err="1" smtClean="0"/>
              <a:t>waardenlijsten</a:t>
            </a:r>
            <a:r>
              <a:rPr lang="nl-NL" dirty="0" smtClean="0"/>
              <a:t> voor </a:t>
            </a:r>
            <a:r>
              <a:rPr lang="nl-NL" dirty="0" err="1" smtClean="0"/>
              <a:t>type-aanduidingen</a:t>
            </a:r>
            <a:endParaRPr lang="nl-NL" dirty="0" smtClean="0"/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Discussie gaande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Consequenties Baseline Informatiehuishouding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In onderzoek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Afstemming metadata documenten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Eerste verkenning gaande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Agenda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1. Opening en mededelingen</a:t>
            </a:r>
          </a:p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2. Hoofd- en deelzaken</a:t>
            </a:r>
          </a:p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3. </a:t>
            </a:r>
            <a:r>
              <a:rPr lang="nl-NL" sz="2000" dirty="0" err="1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Zaaktype-specifieke</a:t>
            </a:r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 eigenschappen</a:t>
            </a:r>
          </a:p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4. Rollen in RSGB en procesmodellen</a:t>
            </a:r>
          </a:p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5. Documenttypen</a:t>
            </a:r>
          </a:p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6. Klantcontacten </a:t>
            </a:r>
          </a:p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7. Status overige issues</a:t>
            </a:r>
          </a:p>
          <a:p>
            <a:r>
              <a:rPr lang="nl-NL" sz="2000" dirty="0" smtClean="0"/>
              <a:t>8. Vervolg en afspraken</a:t>
            </a:r>
          </a:p>
          <a:p>
            <a:r>
              <a:rPr lang="nl-NL" sz="2000" dirty="0" smtClean="0"/>
              <a:t>9. Rondvraag</a:t>
            </a:r>
          </a:p>
          <a:p>
            <a:r>
              <a:rPr lang="nl-NL" sz="2000" dirty="0" smtClean="0"/>
              <a:t>10. Afsluiting</a:t>
            </a:r>
            <a:endParaRPr lang="nl-NL" sz="2000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Agenda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dirty="0" smtClean="0"/>
              <a:t>1. Opening en mededelingen</a:t>
            </a:r>
          </a:p>
          <a:p>
            <a:r>
              <a:rPr lang="nl-NL" sz="2000" dirty="0" smtClean="0"/>
              <a:t>2. Hoofd- en deelzaken</a:t>
            </a:r>
          </a:p>
          <a:p>
            <a:r>
              <a:rPr lang="nl-NL" sz="2000" dirty="0" smtClean="0"/>
              <a:t>3. </a:t>
            </a:r>
            <a:r>
              <a:rPr lang="nl-NL" sz="2000" dirty="0" err="1" smtClean="0"/>
              <a:t>Zaaktype-specifieke</a:t>
            </a:r>
            <a:r>
              <a:rPr lang="nl-NL" sz="2000" dirty="0" smtClean="0"/>
              <a:t> eigenschappen</a:t>
            </a:r>
          </a:p>
          <a:p>
            <a:r>
              <a:rPr lang="nl-NL" sz="2000" dirty="0" smtClean="0"/>
              <a:t>4. Rollen in RSGB en procesmodellen</a:t>
            </a:r>
          </a:p>
          <a:p>
            <a:r>
              <a:rPr lang="nl-NL" sz="2000" dirty="0" smtClean="0"/>
              <a:t>5. Documenttypen</a:t>
            </a:r>
          </a:p>
          <a:p>
            <a:r>
              <a:rPr lang="nl-NL" sz="2000" dirty="0" smtClean="0"/>
              <a:t>6. Klantcontacten </a:t>
            </a:r>
          </a:p>
          <a:p>
            <a:r>
              <a:rPr lang="nl-NL" sz="2000" dirty="0" smtClean="0"/>
              <a:t>7. Status overige issues</a:t>
            </a:r>
          </a:p>
          <a:p>
            <a:r>
              <a:rPr lang="nl-NL" sz="2000" dirty="0" smtClean="0"/>
              <a:t>8. Vervolg en afspraken</a:t>
            </a:r>
          </a:p>
          <a:p>
            <a:r>
              <a:rPr lang="nl-NL" sz="2000" dirty="0" smtClean="0"/>
              <a:t>9. Rondvraag</a:t>
            </a:r>
          </a:p>
          <a:p>
            <a:r>
              <a:rPr lang="nl-NL" sz="2000" dirty="0" smtClean="0"/>
              <a:t>10. Afsluiting</a:t>
            </a:r>
            <a:endParaRPr lang="nl-NL" sz="2000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Agenda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1. Opening en mededelingen</a:t>
            </a:r>
          </a:p>
          <a:p>
            <a:r>
              <a:rPr lang="nl-NL" sz="2000" dirty="0" smtClean="0"/>
              <a:t>2. Hoofd- en deelzaken</a:t>
            </a:r>
          </a:p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3. </a:t>
            </a:r>
            <a:r>
              <a:rPr lang="nl-NL" sz="2000" dirty="0" err="1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Zaaktype-specifieke</a:t>
            </a:r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 eigenschappen</a:t>
            </a:r>
          </a:p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4. Rollen in RSGB en procesmodellen</a:t>
            </a:r>
          </a:p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5. Documenttypen</a:t>
            </a:r>
          </a:p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6. Klantcontacten </a:t>
            </a:r>
          </a:p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7. Status overige issues</a:t>
            </a:r>
          </a:p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8. Vervolg en afspraken</a:t>
            </a:r>
          </a:p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9. Rondvraag</a:t>
            </a:r>
          </a:p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10. Afsluiting</a:t>
            </a:r>
            <a:endParaRPr lang="nl-NL" sz="20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Hoofd- en deelzaken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Notitie ‘Zaken en deelzaken’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Richtlijnen voor afbakening zaak en gebruik deelzaken</a:t>
            </a:r>
          </a:p>
          <a:p>
            <a:endParaRPr lang="nl-NL" dirty="0" smtClean="0"/>
          </a:p>
          <a:p>
            <a:r>
              <a:rPr lang="nl-NL" dirty="0" smtClean="0"/>
              <a:t>Twee aandachtspunten:</a:t>
            </a:r>
          </a:p>
          <a:p>
            <a:pPr marL="857250" lvl="1" indent="-457200">
              <a:buFont typeface="+mj-lt"/>
              <a:buAutoNum type="arabicPeriod"/>
            </a:pPr>
            <a:r>
              <a:rPr lang="nl-NL" dirty="0" smtClean="0"/>
              <a:t>Zaak en deelzaak zijn op dezelfde wijze gemodelleerd.</a:t>
            </a:r>
            <a:br>
              <a:rPr lang="nl-NL" dirty="0" smtClean="0"/>
            </a:br>
            <a:r>
              <a:rPr lang="nl-NL" dirty="0" smtClean="0"/>
              <a:t>- Terecht?</a:t>
            </a:r>
            <a:br>
              <a:rPr lang="nl-NL" dirty="0" smtClean="0"/>
            </a:br>
            <a:r>
              <a:rPr lang="nl-NL" dirty="0" smtClean="0"/>
              <a:t>- discussie vanuit case.</a:t>
            </a:r>
            <a:br>
              <a:rPr lang="nl-NL" dirty="0" smtClean="0"/>
            </a:br>
            <a:endParaRPr lang="nl-NL" dirty="0" smtClean="0"/>
          </a:p>
          <a:p>
            <a:pPr marL="857250" lvl="1" indent="-457200">
              <a:buFont typeface="+mj-lt"/>
              <a:buAutoNum type="arabicPeriod"/>
            </a:pPr>
            <a:r>
              <a:rPr lang="nl-NL" dirty="0" smtClean="0"/>
              <a:t>Relaties tussen zaken</a:t>
            </a:r>
            <a:br>
              <a:rPr lang="nl-NL" dirty="0" smtClean="0"/>
            </a:br>
            <a:r>
              <a:rPr lang="nl-NL" dirty="0" smtClean="0"/>
              <a:t>- Ondersteunen dat de ene zaak de andere </a:t>
            </a:r>
            <a:r>
              <a:rPr lang="nl-NL" dirty="0" err="1" smtClean="0"/>
              <a:t>triggert</a:t>
            </a:r>
            <a:r>
              <a:rPr lang="nl-NL" dirty="0" smtClean="0"/>
              <a:t>?</a:t>
            </a:r>
            <a:br>
              <a:rPr lang="nl-NL" dirty="0" smtClean="0"/>
            </a:br>
            <a:r>
              <a:rPr lang="nl-NL" dirty="0" smtClean="0"/>
              <a:t>- discussie vanuit case</a:t>
            </a:r>
            <a:endParaRPr lang="nl-NL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Agenda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1. Opening en mededelingen</a:t>
            </a:r>
          </a:p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2. Hoofd- en deelzaken</a:t>
            </a:r>
          </a:p>
          <a:p>
            <a:r>
              <a:rPr lang="nl-NL" sz="2000" dirty="0" smtClean="0"/>
              <a:t>3. </a:t>
            </a:r>
            <a:r>
              <a:rPr lang="nl-NL" sz="2000" dirty="0" err="1" smtClean="0"/>
              <a:t>Zaaktype-specifieke</a:t>
            </a:r>
            <a:r>
              <a:rPr lang="nl-NL" sz="2000" dirty="0" smtClean="0"/>
              <a:t> eigenschappen</a:t>
            </a:r>
          </a:p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4. Rollen in RSGB en procesmodellen</a:t>
            </a:r>
          </a:p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5. Documenttypen</a:t>
            </a:r>
          </a:p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6. Klantcontacten </a:t>
            </a:r>
          </a:p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7. Status overige issues</a:t>
            </a:r>
          </a:p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8. Vervolg en afspraken</a:t>
            </a:r>
          </a:p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9. Rondvraag</a:t>
            </a:r>
          </a:p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10. Afsluiting</a:t>
            </a:r>
            <a:endParaRPr lang="nl-NL" sz="20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Zaaktype-specifieke</a:t>
            </a:r>
            <a:r>
              <a:rPr lang="nl-NL" dirty="0" smtClean="0"/>
              <a:t> eigenschappen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Redenen om </a:t>
            </a:r>
            <a:r>
              <a:rPr lang="nl-NL" dirty="0" err="1" smtClean="0"/>
              <a:t>zaaktype-specifieke</a:t>
            </a:r>
            <a:r>
              <a:rPr lang="nl-NL" dirty="0" smtClean="0"/>
              <a:t> gegevens uit te wisselen?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Discussie op basis van cases.</a:t>
            </a:r>
          </a:p>
          <a:p>
            <a:r>
              <a:rPr lang="nl-NL" dirty="0" smtClean="0"/>
              <a:t>Oplossingsrichtingen:</a:t>
            </a:r>
          </a:p>
          <a:p>
            <a:pPr marL="857250" lvl="1" indent="-457200">
              <a:buFont typeface="+mj-lt"/>
              <a:buAutoNum type="arabicPeriod"/>
            </a:pPr>
            <a:r>
              <a:rPr lang="nl-NL" dirty="0" smtClean="0"/>
              <a:t>Opnemen in RGBZ</a:t>
            </a:r>
          </a:p>
          <a:p>
            <a:pPr marL="857250" lvl="1" indent="-457200">
              <a:buFont typeface="+mj-lt"/>
              <a:buAutoNum type="arabicPeriod"/>
            </a:pPr>
            <a:r>
              <a:rPr lang="nl-NL" dirty="0" smtClean="0"/>
              <a:t>Niet in RGBZ maar uitwisselen als ‘extra </a:t>
            </a:r>
            <a:r>
              <a:rPr lang="nl-NL" dirty="0" err="1" smtClean="0"/>
              <a:t>elements</a:t>
            </a:r>
            <a:r>
              <a:rPr lang="nl-NL" dirty="0" smtClean="0"/>
              <a:t>’</a:t>
            </a:r>
          </a:p>
          <a:p>
            <a:pPr marL="857250" lvl="1" indent="-457200">
              <a:buFont typeface="+mj-lt"/>
              <a:buAutoNum type="arabicPeriod"/>
            </a:pPr>
            <a:r>
              <a:rPr lang="nl-NL" dirty="0" smtClean="0"/>
              <a:t>Niet in RGBZ maar </a:t>
            </a:r>
            <a:r>
              <a:rPr lang="nl-NL" dirty="0" err="1" smtClean="0"/>
              <a:t>StUF-koppelvlak</a:t>
            </a:r>
            <a:r>
              <a:rPr lang="nl-NL" dirty="0" smtClean="0"/>
              <a:t> per zaaktype</a:t>
            </a:r>
          </a:p>
          <a:p>
            <a:pPr marL="857250" lvl="1" indent="-457200">
              <a:buFont typeface="+mj-lt"/>
              <a:buAutoNum type="arabicPeriod"/>
            </a:pPr>
            <a:r>
              <a:rPr lang="nl-NL" dirty="0" smtClean="0"/>
              <a:t>Niet in RGBZ maar in vrije </a:t>
            </a:r>
            <a:r>
              <a:rPr lang="nl-NL" dirty="0" err="1" smtClean="0"/>
              <a:t>StUF-berichten</a:t>
            </a:r>
            <a:endParaRPr lang="nl-NL" dirty="0" smtClean="0"/>
          </a:p>
          <a:p>
            <a:pPr marL="857250" lvl="1" indent="-457200">
              <a:buFont typeface="+mj-lt"/>
              <a:buAutoNum type="arabicPeriod"/>
            </a:pPr>
            <a:r>
              <a:rPr lang="nl-NL" dirty="0" smtClean="0"/>
              <a:t>Niet in RGBZ maar in </a:t>
            </a:r>
            <a:r>
              <a:rPr lang="nl-NL" dirty="0" err="1" smtClean="0"/>
              <a:t>StUF</a:t>
            </a:r>
            <a:r>
              <a:rPr lang="nl-NL" dirty="0" smtClean="0"/>
              <a:t> </a:t>
            </a:r>
            <a:r>
              <a:rPr lang="nl-NL" dirty="0" err="1" smtClean="0"/>
              <a:t>e-formulieren</a:t>
            </a:r>
            <a:endParaRPr lang="nl-NL" dirty="0" smtClean="0"/>
          </a:p>
          <a:p>
            <a:pPr marL="857250" lvl="1" indent="-457200">
              <a:buFont typeface="+mj-lt"/>
              <a:buAutoNum type="arabicPeriod"/>
            </a:pPr>
            <a:r>
              <a:rPr lang="nl-NL" dirty="0" smtClean="0"/>
              <a:t>Niet in RGBZ maar in </a:t>
            </a:r>
            <a:r>
              <a:rPr lang="nl-NL" dirty="0" err="1" smtClean="0"/>
              <a:t>StUF-sectormodel</a:t>
            </a:r>
            <a:endParaRPr lang="nl-NL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Agenda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1. Opening en mededelingen</a:t>
            </a:r>
          </a:p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2. Hoofd- en deelzaken</a:t>
            </a:r>
          </a:p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3. </a:t>
            </a:r>
            <a:r>
              <a:rPr lang="nl-NL" sz="2000" dirty="0" err="1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Zaaktype-specifieke</a:t>
            </a:r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 eigenschappen</a:t>
            </a:r>
          </a:p>
          <a:p>
            <a:r>
              <a:rPr lang="nl-NL" sz="2000" dirty="0" smtClean="0"/>
              <a:t>4. Rollen in RSGB en procesmodellen</a:t>
            </a:r>
          </a:p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5. Documenttypen</a:t>
            </a:r>
          </a:p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6. Klantcontacten </a:t>
            </a:r>
          </a:p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7. Status overige issues</a:t>
            </a:r>
          </a:p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8. Vervolg en afspraken</a:t>
            </a:r>
          </a:p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9. Rondvraag</a:t>
            </a:r>
          </a:p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10. Afsluiting</a:t>
            </a:r>
            <a:endParaRPr lang="nl-NL" sz="20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Rollen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Nu zeven roltypen in RGBZ en </a:t>
            </a:r>
            <a:br>
              <a:rPr lang="nl-NL" dirty="0" smtClean="0"/>
            </a:br>
            <a:r>
              <a:rPr lang="nl-NL" dirty="0" smtClean="0"/>
              <a:t>GEMMA Procesarchitectuur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nl-NL" dirty="0" smtClean="0"/>
              <a:t>Adviseur, Behandelaar, Belanghebbende, Beslisser, Initiator, </a:t>
            </a:r>
            <a:r>
              <a:rPr lang="nl-NL" dirty="0" err="1" smtClean="0"/>
              <a:t>Klantcontacter</a:t>
            </a:r>
            <a:r>
              <a:rPr lang="nl-NL" dirty="0" smtClean="0"/>
              <a:t>, </a:t>
            </a:r>
            <a:r>
              <a:rPr lang="nl-NL" dirty="0" err="1" smtClean="0"/>
              <a:t>Zaakcoordinator</a:t>
            </a:r>
            <a:endParaRPr lang="nl-NL" dirty="0" smtClean="0"/>
          </a:p>
          <a:p>
            <a:pPr marL="457200" indent="-457200"/>
            <a:endParaRPr lang="nl-NL" dirty="0" smtClean="0"/>
          </a:p>
          <a:p>
            <a:pPr marL="457200" indent="-457200"/>
            <a:r>
              <a:rPr lang="nl-NL" dirty="0" smtClean="0"/>
              <a:t>Vragen: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nl-NL" dirty="0" smtClean="0"/>
              <a:t>Juiste rollen?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nl-NL" dirty="0" smtClean="0"/>
              <a:t>Juiste rolbenamingen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nl-NL" dirty="0" smtClean="0"/>
              <a:t>Juiste roldefinities</a:t>
            </a:r>
            <a:r>
              <a:rPr lang="nl-NL" dirty="0" smtClean="0"/>
              <a:t>?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nl-NL" dirty="0" smtClean="0"/>
              <a:t>En </a:t>
            </a:r>
            <a:r>
              <a:rPr lang="nl-NL" smtClean="0"/>
              <a:t>de gemachtigde?</a:t>
            </a:r>
            <a:endParaRPr lang="nl-NL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Agenda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1. Opening en mededelingen</a:t>
            </a:r>
          </a:p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2. Hoofd- en deelzaken</a:t>
            </a:r>
          </a:p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3. </a:t>
            </a:r>
            <a:r>
              <a:rPr lang="nl-NL" sz="2000" dirty="0" err="1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Zaaktype-specifieke</a:t>
            </a:r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 eigenschappen</a:t>
            </a:r>
          </a:p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4. Rollen in RSGB en procesmodellen</a:t>
            </a:r>
          </a:p>
          <a:p>
            <a:r>
              <a:rPr lang="nl-NL" sz="2000" dirty="0" smtClean="0"/>
              <a:t>5. Documenttypen</a:t>
            </a:r>
          </a:p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6. Klantcontacten </a:t>
            </a:r>
          </a:p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7. Status overige issues</a:t>
            </a:r>
          </a:p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8. Vervolg en afspraken</a:t>
            </a:r>
          </a:p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9. Rondvraag</a:t>
            </a:r>
          </a:p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10. Afsluiting</a:t>
            </a:r>
            <a:endParaRPr lang="nl-NL" sz="20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ardontwerp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38100" cap="flat" cmpd="sng" algn="ctr">
          <a:solidFill>
            <a:srgbClr val="FE1A0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38100" cap="flat" cmpd="sng" algn="ctr">
          <a:solidFill>
            <a:srgbClr val="FE1A0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ardontwerp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38100" cap="flat" cmpd="sng" algn="ctr">
          <a:solidFill>
            <a:srgbClr val="FE1A0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38100" cap="flat" cmpd="sng" algn="ctr">
          <a:solidFill>
            <a:srgbClr val="FE1A0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5233</TotalTime>
  <Words>513</Words>
  <Application>Microsoft Office PowerPoint</Application>
  <PresentationFormat>Diavoorstelling (4:3)</PresentationFormat>
  <Paragraphs>148</Paragraphs>
  <Slides>16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2</vt:i4>
      </vt:variant>
      <vt:variant>
        <vt:lpstr>Diatitels</vt:lpstr>
      </vt:variant>
      <vt:variant>
        <vt:i4>16</vt:i4>
      </vt:variant>
    </vt:vector>
  </HeadingPairs>
  <TitlesOfParts>
    <vt:vector size="18" baseType="lpstr">
      <vt:lpstr>Standaardontwerp</vt:lpstr>
      <vt:lpstr>1_Standaardontwerp</vt:lpstr>
      <vt:lpstr>Dia 1</vt:lpstr>
      <vt:lpstr>Agenda</vt:lpstr>
      <vt:lpstr>Agenda</vt:lpstr>
      <vt:lpstr>Hoofd- en deelzaken</vt:lpstr>
      <vt:lpstr>Agenda</vt:lpstr>
      <vt:lpstr>Zaaktype-specifieke eigenschappen</vt:lpstr>
      <vt:lpstr>Agenda</vt:lpstr>
      <vt:lpstr>Rollen</vt:lpstr>
      <vt:lpstr>Agenda</vt:lpstr>
      <vt:lpstr>Documenttypen</vt:lpstr>
      <vt:lpstr>Agenda</vt:lpstr>
      <vt:lpstr>Afbakening</vt:lpstr>
      <vt:lpstr>Modelleervoorstel</vt:lpstr>
      <vt:lpstr>Agenda</vt:lpstr>
      <vt:lpstr>Issues (overige),  stand van zaken</vt:lpstr>
      <vt:lpstr>Agenda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RGBZ-werkgroep 12 juni 2012</dc:title>
  <dc:subject>RGBZ-werkgroep 20120612</dc:subject>
  <dc:creator>Arjan Kloosterboer (KING)</dc:creator>
  <cp:keywords>rgbz zaak zaken zaakgericht</cp:keywords>
  <cp:lastModifiedBy>Arjan</cp:lastModifiedBy>
  <cp:revision>543</cp:revision>
  <cp:lastPrinted>1601-01-01T00:00:00Z</cp:lastPrinted>
  <dcterms:created xsi:type="dcterms:W3CDTF">2010-05-26T08:56:31Z</dcterms:created>
  <dcterms:modified xsi:type="dcterms:W3CDTF">2012-06-12T06:20:53Z</dcterms:modified>
</cp:coreProperties>
</file>